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charset="1" panose="00000500000000000000"/>
      <p:regular r:id="rId19"/>
    </p:embeddedFont>
    <p:embeddedFont>
      <p:font typeface="Lato" charset="1" panose="020F0502020204030203"/>
      <p:regular r:id="rId20"/>
    </p:embeddedFont>
    <p:embeddedFont>
      <p:font typeface="Lato Bold" charset="1" panose="020F05020202040302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gif"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6.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3" id="3"/>
          <p:cNvSpPr/>
          <p:nvPr/>
        </p:nvSpPr>
        <p:spPr>
          <a:xfrm flipH="false" flipV="false" rot="0">
            <a:off x="4444419" y="5485360"/>
            <a:ext cx="1382244" cy="1382244"/>
          </a:xfrm>
          <a:custGeom>
            <a:avLst/>
            <a:gdLst/>
            <a:ahLst/>
            <a:cxnLst/>
            <a:rect r="r" b="b" t="t" l="l"/>
            <a:pathLst>
              <a:path h="1382244" w="1382244">
                <a:moveTo>
                  <a:pt x="0" y="0"/>
                </a:moveTo>
                <a:lnTo>
                  <a:pt x="1382244" y="0"/>
                </a:lnTo>
                <a:lnTo>
                  <a:pt x="1382244" y="1382244"/>
                </a:lnTo>
                <a:lnTo>
                  <a:pt x="0" y="1382244"/>
                </a:lnTo>
                <a:lnTo>
                  <a:pt x="0" y="0"/>
                </a:lnTo>
                <a:close/>
              </a:path>
            </a:pathLst>
          </a:custGeom>
          <a:blipFill>
            <a:blip r:embed="rId3"/>
            <a:stretch>
              <a:fillRect l="0" t="0" r="0" b="0"/>
            </a:stretch>
          </a:blipFill>
        </p:spPr>
      </p:sp>
      <p:sp>
        <p:nvSpPr>
          <p:cNvPr name="TextBox 4" id="4"/>
          <p:cNvSpPr txBox="true"/>
          <p:nvPr/>
        </p:nvSpPr>
        <p:spPr>
          <a:xfrm rot="0">
            <a:off x="612837" y="3032070"/>
            <a:ext cx="11411477" cy="42228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YOUR PADEL APP </a:t>
            </a:r>
          </a:p>
        </p:txBody>
      </p:sp>
      <p:sp>
        <p:nvSpPr>
          <p:cNvPr name="TextBox 5" id="5"/>
          <p:cNvSpPr txBox="true"/>
          <p:nvPr/>
        </p:nvSpPr>
        <p:spPr>
          <a:xfrm rot="0">
            <a:off x="612837" y="7635961"/>
            <a:ext cx="16330635" cy="746759"/>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Poppins"/>
                <a:ea typeface="Poppins"/>
                <a:cs typeface="Poppins"/>
                <a:sym typeface="Poppins"/>
              </a:rPr>
              <a:t>The solution and service for an iOS and Android application to manage the Padel business provided by the customer to reserve courts and manage the users with their payments, with confirmations.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1674739" y="-3362027"/>
            <a:ext cx="8310061" cy="8781453"/>
          </a:xfrm>
          <a:custGeom>
            <a:avLst/>
            <a:gdLst/>
            <a:ahLst/>
            <a:cxnLst/>
            <a:rect r="r" b="b" t="t" l="l"/>
            <a:pathLst>
              <a:path h="8781453" w="8310061">
                <a:moveTo>
                  <a:pt x="8310061" y="0"/>
                </a:moveTo>
                <a:lnTo>
                  <a:pt x="0" y="0"/>
                </a:lnTo>
                <a:lnTo>
                  <a:pt x="0" y="8781454"/>
                </a:lnTo>
                <a:lnTo>
                  <a:pt x="8310061" y="8781454"/>
                </a:lnTo>
                <a:lnTo>
                  <a:pt x="8310061" y="0"/>
                </a:lnTo>
                <a:close/>
              </a:path>
            </a:pathLst>
          </a:custGeom>
          <a:blipFill>
            <a:blip r:embed="rId2"/>
            <a:stretch>
              <a:fillRect l="0" t="0" r="-381" b="-1869"/>
            </a:stretch>
          </a:blipFill>
        </p:spPr>
      </p:sp>
      <p:sp>
        <p:nvSpPr>
          <p:cNvPr name="Freeform 3" id="3"/>
          <p:cNvSpPr/>
          <p:nvPr/>
        </p:nvSpPr>
        <p:spPr>
          <a:xfrm flipH="false" flipV="false" rot="0">
            <a:off x="1096977" y="2295889"/>
            <a:ext cx="3002194" cy="6356958"/>
          </a:xfrm>
          <a:custGeom>
            <a:avLst/>
            <a:gdLst/>
            <a:ahLst/>
            <a:cxnLst/>
            <a:rect r="r" b="b" t="t" l="l"/>
            <a:pathLst>
              <a:path h="6356958" w="3002194">
                <a:moveTo>
                  <a:pt x="0" y="0"/>
                </a:moveTo>
                <a:lnTo>
                  <a:pt x="3002194" y="0"/>
                </a:lnTo>
                <a:lnTo>
                  <a:pt x="3002194" y="6356959"/>
                </a:lnTo>
                <a:lnTo>
                  <a:pt x="0" y="6356959"/>
                </a:lnTo>
                <a:lnTo>
                  <a:pt x="0" y="0"/>
                </a:lnTo>
                <a:close/>
              </a:path>
            </a:pathLst>
          </a:custGeom>
          <a:blipFill>
            <a:blip r:embed="rId3"/>
            <a:stretch>
              <a:fillRect l="0" t="0" r="0" b="0"/>
            </a:stretch>
          </a:blipFill>
        </p:spPr>
      </p:sp>
      <p:sp>
        <p:nvSpPr>
          <p:cNvPr name="Freeform 4" id="4"/>
          <p:cNvSpPr/>
          <p:nvPr/>
        </p:nvSpPr>
        <p:spPr>
          <a:xfrm flipH="false" flipV="false" rot="0">
            <a:off x="4731972" y="2295889"/>
            <a:ext cx="3060758" cy="6356958"/>
          </a:xfrm>
          <a:custGeom>
            <a:avLst/>
            <a:gdLst/>
            <a:ahLst/>
            <a:cxnLst/>
            <a:rect r="r" b="b" t="t" l="l"/>
            <a:pathLst>
              <a:path h="6356958" w="3060758">
                <a:moveTo>
                  <a:pt x="0" y="0"/>
                </a:moveTo>
                <a:lnTo>
                  <a:pt x="3060758" y="0"/>
                </a:lnTo>
                <a:lnTo>
                  <a:pt x="3060758" y="6356959"/>
                </a:lnTo>
                <a:lnTo>
                  <a:pt x="0" y="6356959"/>
                </a:lnTo>
                <a:lnTo>
                  <a:pt x="0" y="0"/>
                </a:lnTo>
                <a:close/>
              </a:path>
            </a:pathLst>
          </a:custGeom>
          <a:blipFill>
            <a:blip r:embed="rId4"/>
            <a:stretch>
              <a:fillRect l="0" t="0" r="0" b="0"/>
            </a:stretch>
          </a:blipFill>
        </p:spPr>
      </p:sp>
      <p:sp>
        <p:nvSpPr>
          <p:cNvPr name="Freeform 5" id="5"/>
          <p:cNvSpPr/>
          <p:nvPr/>
        </p:nvSpPr>
        <p:spPr>
          <a:xfrm flipH="false" flipV="false" rot="0">
            <a:off x="8387313" y="2295889"/>
            <a:ext cx="3040284" cy="6356958"/>
          </a:xfrm>
          <a:custGeom>
            <a:avLst/>
            <a:gdLst/>
            <a:ahLst/>
            <a:cxnLst/>
            <a:rect r="r" b="b" t="t" l="l"/>
            <a:pathLst>
              <a:path h="6356958" w="3040284">
                <a:moveTo>
                  <a:pt x="0" y="0"/>
                </a:moveTo>
                <a:lnTo>
                  <a:pt x="3040284" y="0"/>
                </a:lnTo>
                <a:lnTo>
                  <a:pt x="3040284" y="6356959"/>
                </a:lnTo>
                <a:lnTo>
                  <a:pt x="0" y="6356959"/>
                </a:lnTo>
                <a:lnTo>
                  <a:pt x="0" y="0"/>
                </a:lnTo>
                <a:close/>
              </a:path>
            </a:pathLst>
          </a:custGeom>
          <a:blipFill>
            <a:blip r:embed="rId5"/>
            <a:stretch>
              <a:fillRect l="0" t="0" r="0" b="0"/>
            </a:stretch>
          </a:blipFill>
        </p:spPr>
      </p:sp>
      <p:sp>
        <p:nvSpPr>
          <p:cNvPr name="TextBox 6" id="6"/>
          <p:cNvSpPr txBox="true"/>
          <p:nvPr/>
        </p:nvSpPr>
        <p:spPr>
          <a:xfrm rot="0">
            <a:off x="1028700" y="1019175"/>
            <a:ext cx="12079167"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APP DESIGN AND SOME FLOW</a:t>
            </a:r>
            <a:r>
              <a:rPr lang="en-US" sz="6000" b="true">
                <a:solidFill>
                  <a:srgbClr val="FBF9F1"/>
                </a:solidFill>
                <a:latin typeface="Poppins Bold"/>
                <a:ea typeface="Poppins Bold"/>
                <a:cs typeface="Poppins Bold"/>
                <a:sym typeface="Poppins Bold"/>
              </a:rPr>
              <a:t> </a:t>
            </a:r>
          </a:p>
        </p:txBody>
      </p:sp>
      <p:sp>
        <p:nvSpPr>
          <p:cNvPr name="TextBox 7" id="7"/>
          <p:cNvSpPr txBox="true"/>
          <p:nvPr/>
        </p:nvSpPr>
        <p:spPr>
          <a:xfrm rot="0">
            <a:off x="2218116" y="8876030"/>
            <a:ext cx="759916"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About</a:t>
            </a:r>
          </a:p>
        </p:txBody>
      </p:sp>
      <p:sp>
        <p:nvSpPr>
          <p:cNvPr name="TextBox 8" id="8"/>
          <p:cNvSpPr txBox="true"/>
          <p:nvPr/>
        </p:nvSpPr>
        <p:spPr>
          <a:xfrm rot="0">
            <a:off x="5621720" y="8876030"/>
            <a:ext cx="1281261"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My Profile</a:t>
            </a:r>
          </a:p>
        </p:txBody>
      </p:sp>
      <p:sp>
        <p:nvSpPr>
          <p:cNvPr name="TextBox 9" id="9"/>
          <p:cNvSpPr txBox="true"/>
          <p:nvPr/>
        </p:nvSpPr>
        <p:spPr>
          <a:xfrm rot="0">
            <a:off x="9118145" y="8876030"/>
            <a:ext cx="1578620" cy="382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ato"/>
                <a:ea typeface="Lato"/>
                <a:cs typeface="Lato"/>
                <a:sym typeface="Lato"/>
              </a:rPr>
              <a:t>Notifications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53542" y="4115421"/>
            <a:ext cx="2446097" cy="3110042"/>
            <a:chOff x="0" y="0"/>
            <a:chExt cx="1100884" cy="1399697"/>
          </a:xfrm>
        </p:grpSpPr>
        <p:sp>
          <p:nvSpPr>
            <p:cNvPr name="Freeform 3" id="3"/>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2"/>
              <a:stretch>
                <a:fillRect l="-13571" t="0" r="-13571" b="0"/>
              </a:stretch>
            </a:blipFill>
          </p:spPr>
        </p:sp>
      </p:grpSp>
      <p:grpSp>
        <p:nvGrpSpPr>
          <p:cNvPr name="Group 4" id="4"/>
          <p:cNvGrpSpPr/>
          <p:nvPr/>
        </p:nvGrpSpPr>
        <p:grpSpPr>
          <a:xfrm rot="0">
            <a:off x="3220629" y="4115421"/>
            <a:ext cx="2446097" cy="3110042"/>
            <a:chOff x="0" y="0"/>
            <a:chExt cx="1100884" cy="1399697"/>
          </a:xfrm>
        </p:grpSpPr>
        <p:sp>
          <p:nvSpPr>
            <p:cNvPr name="Freeform 5" id="5"/>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3"/>
              <a:stretch>
                <a:fillRect l="-9836" t="0" r="-9836" b="0"/>
              </a:stretch>
            </a:blipFill>
          </p:spPr>
        </p:sp>
      </p:grpSp>
      <p:sp>
        <p:nvSpPr>
          <p:cNvPr name="Freeform 6" id="6"/>
          <p:cNvSpPr/>
          <p:nvPr/>
        </p:nvSpPr>
        <p:spPr>
          <a:xfrm flipH="false" flipV="false" rot="-2181579">
            <a:off x="15906236" y="-304445"/>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4"/>
            <a:stretch>
              <a:fillRect l="-157" t="0" r="-157" b="0"/>
            </a:stretch>
          </a:blipFill>
        </p:spPr>
      </p:sp>
      <p:grpSp>
        <p:nvGrpSpPr>
          <p:cNvPr name="Group 7" id="7"/>
          <p:cNvGrpSpPr/>
          <p:nvPr/>
        </p:nvGrpSpPr>
        <p:grpSpPr>
          <a:xfrm rot="0">
            <a:off x="11816221" y="4115421"/>
            <a:ext cx="2446097" cy="3110042"/>
            <a:chOff x="0" y="0"/>
            <a:chExt cx="1100884" cy="1399697"/>
          </a:xfrm>
        </p:grpSpPr>
        <p:sp>
          <p:nvSpPr>
            <p:cNvPr name="Freeform 8" id="8"/>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5"/>
              <a:stretch>
                <a:fillRect l="-13571" t="0" r="-13571" b="0"/>
              </a:stretch>
            </a:blipFill>
          </p:spPr>
        </p:sp>
      </p:grpSp>
      <p:grpSp>
        <p:nvGrpSpPr>
          <p:cNvPr name="Group 9" id="9"/>
          <p:cNvGrpSpPr/>
          <p:nvPr/>
        </p:nvGrpSpPr>
        <p:grpSpPr>
          <a:xfrm rot="0">
            <a:off x="6085826" y="4115421"/>
            <a:ext cx="2446097" cy="3110042"/>
            <a:chOff x="0" y="0"/>
            <a:chExt cx="1100884" cy="1399697"/>
          </a:xfrm>
        </p:grpSpPr>
        <p:sp>
          <p:nvSpPr>
            <p:cNvPr name="Freeform 10" id="10"/>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6"/>
              <a:stretch>
                <a:fillRect l="0" t="-907" r="0" b="-907"/>
              </a:stretch>
            </a:blipFill>
          </p:spPr>
        </p:sp>
      </p:grpSp>
      <p:grpSp>
        <p:nvGrpSpPr>
          <p:cNvPr name="Group 11" id="11"/>
          <p:cNvGrpSpPr/>
          <p:nvPr/>
        </p:nvGrpSpPr>
        <p:grpSpPr>
          <a:xfrm rot="0">
            <a:off x="8951024" y="4115421"/>
            <a:ext cx="2446097" cy="3110042"/>
            <a:chOff x="0" y="0"/>
            <a:chExt cx="1100884" cy="1399697"/>
          </a:xfrm>
        </p:grpSpPr>
        <p:sp>
          <p:nvSpPr>
            <p:cNvPr name="Freeform 12" id="12"/>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7"/>
              <a:stretch>
                <a:fillRect l="-1572" t="0" r="-1572" b="0"/>
              </a:stretch>
            </a:blipFill>
          </p:spPr>
        </p:sp>
      </p:grpSp>
      <p:grpSp>
        <p:nvGrpSpPr>
          <p:cNvPr name="Group 13" id="13"/>
          <p:cNvGrpSpPr/>
          <p:nvPr/>
        </p:nvGrpSpPr>
        <p:grpSpPr>
          <a:xfrm rot="0">
            <a:off x="14684583" y="4115421"/>
            <a:ext cx="2446097" cy="3110042"/>
            <a:chOff x="0" y="0"/>
            <a:chExt cx="1100884" cy="1399697"/>
          </a:xfrm>
        </p:grpSpPr>
        <p:sp>
          <p:nvSpPr>
            <p:cNvPr name="Freeform 14" id="14"/>
            <p:cNvSpPr/>
            <p:nvPr/>
          </p:nvSpPr>
          <p:spPr>
            <a:xfrm flipH="false" flipV="false" rot="0">
              <a:off x="0" y="0"/>
              <a:ext cx="1100884" cy="1399697"/>
            </a:xfrm>
            <a:custGeom>
              <a:avLst/>
              <a:gdLst/>
              <a:ahLst/>
              <a:cxnLst/>
              <a:rect r="r" b="b" t="t" l="l"/>
              <a:pathLst>
                <a:path h="1399697" w="1100884">
                  <a:moveTo>
                    <a:pt x="47475" y="0"/>
                  </a:moveTo>
                  <a:lnTo>
                    <a:pt x="1053409" y="0"/>
                  </a:lnTo>
                  <a:cubicBezTo>
                    <a:pt x="1066000" y="0"/>
                    <a:pt x="1078075" y="5002"/>
                    <a:pt x="1086979" y="13905"/>
                  </a:cubicBezTo>
                  <a:cubicBezTo>
                    <a:pt x="1095882" y="22808"/>
                    <a:pt x="1100884" y="34884"/>
                    <a:pt x="1100884" y="47475"/>
                  </a:cubicBezTo>
                  <a:lnTo>
                    <a:pt x="1100884" y="1352222"/>
                  </a:lnTo>
                  <a:cubicBezTo>
                    <a:pt x="1100884" y="1378441"/>
                    <a:pt x="1079628" y="1399697"/>
                    <a:pt x="1053409" y="1399697"/>
                  </a:cubicBezTo>
                  <a:lnTo>
                    <a:pt x="47475" y="1399697"/>
                  </a:lnTo>
                  <a:cubicBezTo>
                    <a:pt x="21255" y="1399697"/>
                    <a:pt x="0" y="1378441"/>
                    <a:pt x="0" y="1352222"/>
                  </a:cubicBezTo>
                  <a:lnTo>
                    <a:pt x="0" y="47475"/>
                  </a:lnTo>
                  <a:cubicBezTo>
                    <a:pt x="0" y="21255"/>
                    <a:pt x="21255" y="0"/>
                    <a:pt x="47475" y="0"/>
                  </a:cubicBezTo>
                  <a:close/>
                </a:path>
              </a:pathLst>
            </a:custGeom>
            <a:blipFill>
              <a:blip r:embed="rId8"/>
              <a:stretch>
                <a:fillRect l="-2507" t="0" r="-2507" b="0"/>
              </a:stretch>
            </a:blipFill>
          </p:spPr>
        </p:sp>
      </p:grpSp>
      <p:sp>
        <p:nvSpPr>
          <p:cNvPr name="TextBox 15" id="15"/>
          <p:cNvSpPr txBox="true"/>
          <p:nvPr/>
        </p:nvSpPr>
        <p:spPr>
          <a:xfrm rot="0">
            <a:off x="6071833" y="2008505"/>
            <a:ext cx="4113651"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Thank you for your time! Reach out to us for questions.</a:t>
            </a:r>
          </a:p>
        </p:txBody>
      </p:sp>
      <p:sp>
        <p:nvSpPr>
          <p:cNvPr name="TextBox 16" id="16"/>
          <p:cNvSpPr txBox="true"/>
          <p:nvPr/>
        </p:nvSpPr>
        <p:spPr>
          <a:xfrm rot="0">
            <a:off x="353542" y="8895415"/>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Flutter Developer </a:t>
            </a:r>
          </a:p>
        </p:txBody>
      </p:sp>
      <p:sp>
        <p:nvSpPr>
          <p:cNvPr name="TextBox 17" id="17"/>
          <p:cNvSpPr txBox="true"/>
          <p:nvPr/>
        </p:nvSpPr>
        <p:spPr>
          <a:xfrm rot="0">
            <a:off x="353542" y="7991415"/>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MOHAMED </a:t>
            </a:r>
          </a:p>
          <a:p>
            <a:pPr algn="l">
              <a:lnSpc>
                <a:spcPts val="3220"/>
              </a:lnSpc>
              <a:spcBef>
                <a:spcPct val="0"/>
              </a:spcBef>
            </a:pPr>
            <a:r>
              <a:rPr lang="en-US" b="true" sz="2300">
                <a:solidFill>
                  <a:srgbClr val="FBF9F1"/>
                </a:solidFill>
                <a:latin typeface="Lato Bold"/>
                <a:ea typeface="Lato Bold"/>
                <a:cs typeface="Lato Bold"/>
                <a:sym typeface="Lato Bold"/>
              </a:rPr>
              <a:t>MAGDY</a:t>
            </a:r>
          </a:p>
        </p:txBody>
      </p:sp>
      <p:sp>
        <p:nvSpPr>
          <p:cNvPr name="TextBox 18" id="18"/>
          <p:cNvSpPr txBox="true"/>
          <p:nvPr/>
        </p:nvSpPr>
        <p:spPr>
          <a:xfrm rot="0">
            <a:off x="1028700" y="1019175"/>
            <a:ext cx="447432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a:t>
            </a:r>
          </a:p>
        </p:txBody>
      </p:sp>
      <p:sp>
        <p:nvSpPr>
          <p:cNvPr name="TextBox 19" id="19"/>
          <p:cNvSpPr txBox="true"/>
          <p:nvPr/>
        </p:nvSpPr>
        <p:spPr>
          <a:xfrm rot="0">
            <a:off x="3265863" y="8895415"/>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Web developer</a:t>
            </a:r>
          </a:p>
        </p:txBody>
      </p:sp>
      <p:sp>
        <p:nvSpPr>
          <p:cNvPr name="TextBox 20" id="20"/>
          <p:cNvSpPr txBox="true"/>
          <p:nvPr/>
        </p:nvSpPr>
        <p:spPr>
          <a:xfrm rot="0">
            <a:off x="3265863" y="7991415"/>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MOAAZ ALDAKAR</a:t>
            </a:r>
          </a:p>
        </p:txBody>
      </p:sp>
      <p:sp>
        <p:nvSpPr>
          <p:cNvPr name="TextBox 21" id="21"/>
          <p:cNvSpPr txBox="true"/>
          <p:nvPr/>
        </p:nvSpPr>
        <p:spPr>
          <a:xfrm rot="0">
            <a:off x="11817495" y="8895415"/>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Mobile App developer</a:t>
            </a:r>
          </a:p>
        </p:txBody>
      </p:sp>
      <p:sp>
        <p:nvSpPr>
          <p:cNvPr name="TextBox 22" id="22"/>
          <p:cNvSpPr txBox="true"/>
          <p:nvPr/>
        </p:nvSpPr>
        <p:spPr>
          <a:xfrm rot="0">
            <a:off x="11816221" y="7991415"/>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MOHAMED</a:t>
            </a:r>
          </a:p>
          <a:p>
            <a:pPr algn="l">
              <a:lnSpc>
                <a:spcPts val="3220"/>
              </a:lnSpc>
              <a:spcBef>
                <a:spcPct val="0"/>
              </a:spcBef>
            </a:pPr>
            <a:r>
              <a:rPr lang="en-US" b="true" sz="2300">
                <a:solidFill>
                  <a:srgbClr val="FBF9F1"/>
                </a:solidFill>
                <a:latin typeface="Lato Bold"/>
                <a:ea typeface="Lato Bold"/>
                <a:cs typeface="Lato Bold"/>
                <a:sym typeface="Lato Bold"/>
              </a:rPr>
              <a:t>MAJID</a:t>
            </a:r>
          </a:p>
        </p:txBody>
      </p:sp>
      <p:sp>
        <p:nvSpPr>
          <p:cNvPr name="TextBox 23" id="23"/>
          <p:cNvSpPr txBox="true"/>
          <p:nvPr/>
        </p:nvSpPr>
        <p:spPr>
          <a:xfrm rot="0">
            <a:off x="6071833" y="8895415"/>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Mobile app developer</a:t>
            </a:r>
          </a:p>
        </p:txBody>
      </p:sp>
      <p:sp>
        <p:nvSpPr>
          <p:cNvPr name="TextBox 24" id="24"/>
          <p:cNvSpPr txBox="true"/>
          <p:nvPr/>
        </p:nvSpPr>
        <p:spPr>
          <a:xfrm rot="0">
            <a:off x="6071833" y="7991415"/>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SHAHD </a:t>
            </a:r>
          </a:p>
          <a:p>
            <a:pPr algn="l">
              <a:lnSpc>
                <a:spcPts val="3220"/>
              </a:lnSpc>
              <a:spcBef>
                <a:spcPct val="0"/>
              </a:spcBef>
            </a:pPr>
            <a:r>
              <a:rPr lang="en-US" b="true" sz="2300">
                <a:solidFill>
                  <a:srgbClr val="FBF9F1"/>
                </a:solidFill>
                <a:latin typeface="Lato Bold"/>
                <a:ea typeface="Lato Bold"/>
                <a:cs typeface="Lato Bold"/>
                <a:sym typeface="Lato Bold"/>
              </a:rPr>
              <a:t>RHOMA</a:t>
            </a:r>
          </a:p>
        </p:txBody>
      </p:sp>
      <p:sp>
        <p:nvSpPr>
          <p:cNvPr name="TextBox 25" id="25"/>
          <p:cNvSpPr txBox="true"/>
          <p:nvPr/>
        </p:nvSpPr>
        <p:spPr>
          <a:xfrm rot="0">
            <a:off x="8986546"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Mobile App developer</a:t>
            </a:r>
          </a:p>
        </p:txBody>
      </p:sp>
      <p:sp>
        <p:nvSpPr>
          <p:cNvPr name="TextBox 26" id="26"/>
          <p:cNvSpPr txBox="true"/>
          <p:nvPr/>
        </p:nvSpPr>
        <p:spPr>
          <a:xfrm rot="0">
            <a:off x="8986546" y="8005049"/>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MAAB </a:t>
            </a:r>
          </a:p>
          <a:p>
            <a:pPr algn="l">
              <a:lnSpc>
                <a:spcPts val="3220"/>
              </a:lnSpc>
              <a:spcBef>
                <a:spcPct val="0"/>
              </a:spcBef>
            </a:pPr>
            <a:r>
              <a:rPr lang="en-US" b="true" sz="2300">
                <a:solidFill>
                  <a:srgbClr val="FBF9F1"/>
                </a:solidFill>
                <a:latin typeface="Lato Bold"/>
                <a:ea typeface="Lato Bold"/>
                <a:cs typeface="Lato Bold"/>
                <a:sym typeface="Lato Bold"/>
              </a:rPr>
              <a:t>ASHRAF </a:t>
            </a:r>
          </a:p>
        </p:txBody>
      </p:sp>
      <p:sp>
        <p:nvSpPr>
          <p:cNvPr name="TextBox 27" id="27"/>
          <p:cNvSpPr txBox="true"/>
          <p:nvPr/>
        </p:nvSpPr>
        <p:spPr>
          <a:xfrm rot="0">
            <a:off x="14684583" y="8895415"/>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Mobile App developer</a:t>
            </a:r>
          </a:p>
        </p:txBody>
      </p:sp>
      <p:sp>
        <p:nvSpPr>
          <p:cNvPr name="TextBox 28" id="28"/>
          <p:cNvSpPr txBox="true"/>
          <p:nvPr/>
        </p:nvSpPr>
        <p:spPr>
          <a:xfrm rot="0">
            <a:off x="14684583"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ROWAIDA MOHAMMED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grpSp>
        <p:nvGrpSpPr>
          <p:cNvPr name="Group 3" id="3"/>
          <p:cNvGrpSpPr/>
          <p:nvPr/>
        </p:nvGrpSpPr>
        <p:grpSpPr>
          <a:xfrm rot="0">
            <a:off x="11759317" y="3626112"/>
            <a:ext cx="1378386" cy="137838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TextBox 5" id="5"/>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6" id="6"/>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WE(DEPI)</a:t>
            </a:r>
          </a:p>
        </p:txBody>
      </p:sp>
      <p:sp>
        <p:nvSpPr>
          <p:cNvPr name="TextBox 7" id="7"/>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7273915" cy="6232551"/>
            <a:chOff x="0" y="0"/>
            <a:chExt cx="1915764" cy="1641495"/>
          </a:xfrm>
        </p:grpSpPr>
        <p:sp>
          <p:nvSpPr>
            <p:cNvPr name="Freeform 4" id="4"/>
            <p:cNvSpPr/>
            <p:nvPr/>
          </p:nvSpPr>
          <p:spPr>
            <a:xfrm flipH="false" flipV="false" rot="0">
              <a:off x="0" y="0"/>
              <a:ext cx="1915763" cy="1641495"/>
            </a:xfrm>
            <a:custGeom>
              <a:avLst/>
              <a:gdLst/>
              <a:ahLst/>
              <a:cxnLst/>
              <a:rect r="r" b="b" t="t" l="l"/>
              <a:pathLst>
                <a:path h="1641495" w="1915763">
                  <a:moveTo>
                    <a:pt x="21287" y="0"/>
                  </a:moveTo>
                  <a:lnTo>
                    <a:pt x="1894477" y="0"/>
                  </a:lnTo>
                  <a:cubicBezTo>
                    <a:pt x="1906233" y="0"/>
                    <a:pt x="1915763" y="9530"/>
                    <a:pt x="1915763" y="21287"/>
                  </a:cubicBezTo>
                  <a:lnTo>
                    <a:pt x="1915763" y="1620208"/>
                  </a:lnTo>
                  <a:cubicBezTo>
                    <a:pt x="1915763" y="1625854"/>
                    <a:pt x="1913521" y="1631268"/>
                    <a:pt x="1909529" y="1635260"/>
                  </a:cubicBezTo>
                  <a:cubicBezTo>
                    <a:pt x="1905537" y="1639252"/>
                    <a:pt x="1900122" y="1641495"/>
                    <a:pt x="1894477" y="1641495"/>
                  </a:cubicBezTo>
                  <a:lnTo>
                    <a:pt x="21287" y="1641495"/>
                  </a:lnTo>
                  <a:cubicBezTo>
                    <a:pt x="9530" y="1641495"/>
                    <a:pt x="0" y="1631965"/>
                    <a:pt x="0" y="1620208"/>
                  </a:cubicBezTo>
                  <a:lnTo>
                    <a:pt x="0" y="21287"/>
                  </a:lnTo>
                  <a:cubicBezTo>
                    <a:pt x="0" y="9530"/>
                    <a:pt x="9530" y="0"/>
                    <a:pt x="21287"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191576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TextBox 7" id="7"/>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8" id="8"/>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9" id="9"/>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0" id="10"/>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FEATURES</a:t>
            </a:r>
          </a:p>
        </p:txBody>
      </p:sp>
      <p:sp>
        <p:nvSpPr>
          <p:cNvPr name="TextBox 11" id="11"/>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2" id="12"/>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TOOLS AND FRAM WORK</a:t>
            </a:r>
          </a:p>
        </p:txBody>
      </p:sp>
      <p:sp>
        <p:nvSpPr>
          <p:cNvPr name="TextBox 13" id="13"/>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4" id="14"/>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IIMPLEMENTATION STRUCTURE</a:t>
            </a:r>
          </a:p>
        </p:txBody>
      </p:sp>
      <p:sp>
        <p:nvSpPr>
          <p:cNvPr name="TextBox 15" id="15"/>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6" id="16"/>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APP DESIGN AND SOME FLOW</a:t>
            </a:r>
            <a:r>
              <a:rPr lang="en-US" sz="2499">
                <a:solidFill>
                  <a:srgbClr val="E5E1DA"/>
                </a:solidFill>
                <a:latin typeface="Lato"/>
                <a:ea typeface="Lato"/>
                <a:cs typeface="Lato"/>
                <a:sym typeface="Lato"/>
              </a:rPr>
              <a:t> </a:t>
            </a:r>
          </a:p>
        </p:txBody>
      </p:sp>
      <p:sp>
        <p:nvSpPr>
          <p:cNvPr name="TextBox 17" id="17"/>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0" r="-12363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TextBox 8" id="8"/>
          <p:cNvSpPr txBox="true"/>
          <p:nvPr/>
        </p:nvSpPr>
        <p:spPr>
          <a:xfrm rot="0">
            <a:off x="2683564" y="3989014"/>
            <a:ext cx="9267604" cy="1163320"/>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The solution and service for an iOS and Android application to manage the Padel business provided by the customer to reserve courts and manage the users with their payments, with confirmations.</a:t>
            </a:r>
          </a:p>
        </p:txBody>
      </p:sp>
      <p:sp>
        <p:nvSpPr>
          <p:cNvPr name="TextBox 9" id="9"/>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
        <p:nvSpPr>
          <p:cNvPr name="TextBox 10" id="10"/>
          <p:cNvSpPr txBox="true"/>
          <p:nvPr/>
        </p:nvSpPr>
        <p:spPr>
          <a:xfrm rot="0">
            <a:off x="3231917" y="5658144"/>
            <a:ext cx="9967527" cy="233489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"Your Padel" is a cross-platform mobile application designed to manage Padel sports activities. The app provides users with the ability to find, reserve, and manage Padel court bookings with ease. It also enables court owners to manage their venues, schedules, and reservations efficiently. In addition, users can engage with others by sharing updates, booking group matches, and accessing Padel-related news.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214113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335548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9" id="9"/>
          <p:cNvSpPr txBox="true"/>
          <p:nvPr/>
        </p:nvSpPr>
        <p:spPr>
          <a:xfrm rot="0">
            <a:off x="9798106" y="912635"/>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Court Reservation System</a:t>
            </a:r>
          </a:p>
        </p:txBody>
      </p:sp>
      <p:sp>
        <p:nvSpPr>
          <p:cNvPr name="TextBox 10" id="10"/>
          <p:cNvSpPr txBox="true"/>
          <p:nvPr/>
        </p:nvSpPr>
        <p:spPr>
          <a:xfrm rot="0">
            <a:off x="9798106" y="1371854"/>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Users can search for and reserve courts at nearby locations, with options for selecting date, time, and duration.</a:t>
            </a:r>
          </a:p>
        </p:txBody>
      </p:sp>
      <p:sp>
        <p:nvSpPr>
          <p:cNvPr name="TextBox 11" id="11"/>
          <p:cNvSpPr txBox="true"/>
          <p:nvPr/>
        </p:nvSpPr>
        <p:spPr>
          <a:xfrm rot="0">
            <a:off x="1028700" y="6059170"/>
            <a:ext cx="5853180"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FEATURES</a:t>
            </a:r>
          </a:p>
        </p:txBody>
      </p:sp>
      <p:sp>
        <p:nvSpPr>
          <p:cNvPr name="TextBox 12" id="12"/>
          <p:cNvSpPr txBox="true"/>
          <p:nvPr/>
        </p:nvSpPr>
        <p:spPr>
          <a:xfrm rot="0">
            <a:off x="9798106" y="2126984"/>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User Profiles</a:t>
            </a:r>
          </a:p>
        </p:txBody>
      </p:sp>
      <p:sp>
        <p:nvSpPr>
          <p:cNvPr name="TextBox 13" id="13"/>
          <p:cNvSpPr txBox="true"/>
          <p:nvPr/>
        </p:nvSpPr>
        <p:spPr>
          <a:xfrm rot="0">
            <a:off x="9798106" y="2587359"/>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Players can create profiles with their Padel experience level and achievements.</a:t>
            </a:r>
          </a:p>
        </p:txBody>
      </p:sp>
      <p:sp>
        <p:nvSpPr>
          <p:cNvPr name="TextBox 14" id="14"/>
          <p:cNvSpPr txBox="true"/>
          <p:nvPr/>
        </p:nvSpPr>
        <p:spPr>
          <a:xfrm rot="0">
            <a:off x="9798106" y="33413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Match Scheduling</a:t>
            </a:r>
          </a:p>
        </p:txBody>
      </p:sp>
      <p:sp>
        <p:nvSpPr>
          <p:cNvPr name="TextBox 15" id="15"/>
          <p:cNvSpPr txBox="true"/>
          <p:nvPr/>
        </p:nvSpPr>
        <p:spPr>
          <a:xfrm rot="0">
            <a:off x="9798106" y="3801707"/>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Players can organize matches with friends or find other players of similar skill levels.</a:t>
            </a:r>
          </a:p>
        </p:txBody>
      </p:sp>
      <p:sp>
        <p:nvSpPr>
          <p:cNvPr name="Freeform 16" id="16"/>
          <p:cNvSpPr/>
          <p:nvPr/>
        </p:nvSpPr>
        <p:spPr>
          <a:xfrm flipH="false" flipV="false" rot="0">
            <a:off x="8574588" y="456861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17" id="17"/>
          <p:cNvSpPr txBox="true"/>
          <p:nvPr/>
        </p:nvSpPr>
        <p:spPr>
          <a:xfrm rot="0">
            <a:off x="9798106" y="455446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Notifications</a:t>
            </a:r>
          </a:p>
        </p:txBody>
      </p:sp>
      <p:sp>
        <p:nvSpPr>
          <p:cNvPr name="TextBox 18" id="18"/>
          <p:cNvSpPr txBox="true"/>
          <p:nvPr/>
        </p:nvSpPr>
        <p:spPr>
          <a:xfrm rot="0">
            <a:off x="9798106" y="5014837"/>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Real-time notifications for match reminders, booking confirmations, or updates from other players.</a:t>
            </a:r>
          </a:p>
        </p:txBody>
      </p:sp>
      <p:sp>
        <p:nvSpPr>
          <p:cNvPr name="Freeform 19" id="19"/>
          <p:cNvSpPr/>
          <p:nvPr/>
        </p:nvSpPr>
        <p:spPr>
          <a:xfrm flipH="false" flipV="false" rot="0">
            <a:off x="8574588" y="578174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20" id="20"/>
          <p:cNvSpPr/>
          <p:nvPr/>
        </p:nvSpPr>
        <p:spPr>
          <a:xfrm flipH="false" flipV="false" rot="0">
            <a:off x="8574588" y="6994870"/>
            <a:ext cx="457200" cy="460655"/>
          </a:xfrm>
          <a:custGeom>
            <a:avLst/>
            <a:gdLst/>
            <a:ahLst/>
            <a:cxnLst/>
            <a:rect r="r" b="b" t="t" l="l"/>
            <a:pathLst>
              <a:path h="460655" w="457200">
                <a:moveTo>
                  <a:pt x="0" y="0"/>
                </a:moveTo>
                <a:lnTo>
                  <a:pt x="457200" y="0"/>
                </a:lnTo>
                <a:lnTo>
                  <a:pt x="457200" y="460654"/>
                </a:lnTo>
                <a:lnTo>
                  <a:pt x="0" y="460654"/>
                </a:lnTo>
                <a:lnTo>
                  <a:pt x="0" y="0"/>
                </a:lnTo>
                <a:close/>
              </a:path>
            </a:pathLst>
          </a:custGeom>
          <a:blipFill>
            <a:blip r:embed="rId2"/>
            <a:stretch>
              <a:fillRect l="0" t="0" r="0" b="0"/>
            </a:stretch>
          </a:blipFill>
        </p:spPr>
      </p:sp>
      <p:sp>
        <p:nvSpPr>
          <p:cNvPr name="Freeform 21" id="21"/>
          <p:cNvSpPr/>
          <p:nvPr/>
        </p:nvSpPr>
        <p:spPr>
          <a:xfrm flipH="false" flipV="false" rot="0">
            <a:off x="8574588" y="8207999"/>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22" id="22"/>
          <p:cNvSpPr txBox="true"/>
          <p:nvPr/>
        </p:nvSpPr>
        <p:spPr>
          <a:xfrm rot="0">
            <a:off x="9798106" y="576759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In-app Payments</a:t>
            </a:r>
          </a:p>
        </p:txBody>
      </p:sp>
      <p:sp>
        <p:nvSpPr>
          <p:cNvPr name="TextBox 23" id="23"/>
          <p:cNvSpPr txBox="true"/>
          <p:nvPr/>
        </p:nvSpPr>
        <p:spPr>
          <a:xfrm rot="0">
            <a:off x="9798106" y="6411940"/>
            <a:ext cx="7461194"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Secure payment gateway integration for booking fees.</a:t>
            </a:r>
          </a:p>
        </p:txBody>
      </p:sp>
      <p:sp>
        <p:nvSpPr>
          <p:cNvPr name="TextBox 24" id="24"/>
          <p:cNvSpPr txBox="true"/>
          <p:nvPr/>
        </p:nvSpPr>
        <p:spPr>
          <a:xfrm rot="0">
            <a:off x="9798106" y="698072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Google Maps Integration</a:t>
            </a:r>
          </a:p>
        </p:txBody>
      </p:sp>
      <p:sp>
        <p:nvSpPr>
          <p:cNvPr name="TextBox 25" id="25"/>
          <p:cNvSpPr txBox="true"/>
          <p:nvPr/>
        </p:nvSpPr>
        <p:spPr>
          <a:xfrm rot="0">
            <a:off x="9798106" y="7622072"/>
            <a:ext cx="7461194"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Helps users find the nearest Padel courts and navigate to them.</a:t>
            </a:r>
          </a:p>
        </p:txBody>
      </p:sp>
      <p:sp>
        <p:nvSpPr>
          <p:cNvPr name="TextBox 26" id="26"/>
          <p:cNvSpPr txBox="true"/>
          <p:nvPr/>
        </p:nvSpPr>
        <p:spPr>
          <a:xfrm rot="0">
            <a:off x="9798106" y="819385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News and Updates</a:t>
            </a:r>
          </a:p>
        </p:txBody>
      </p:sp>
      <p:sp>
        <p:nvSpPr>
          <p:cNvPr name="TextBox 27" id="27"/>
          <p:cNvSpPr txBox="true"/>
          <p:nvPr/>
        </p:nvSpPr>
        <p:spPr>
          <a:xfrm rot="0">
            <a:off x="9798106" y="8654227"/>
            <a:ext cx="7461194"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Users can stay up to date on the latest Padel tournaments and events.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3008554"/>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3008554"/>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3008554"/>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12793873" y="3008554"/>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8" id="8"/>
          <p:cNvSpPr/>
          <p:nvPr/>
        </p:nvSpPr>
        <p:spPr>
          <a:xfrm flipH="false" flipV="false" rot="0">
            <a:off x="760535" y="6499937"/>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9" id="9"/>
          <p:cNvSpPr/>
          <p:nvPr/>
        </p:nvSpPr>
        <p:spPr>
          <a:xfrm flipH="false" flipV="false" rot="0">
            <a:off x="760535" y="6499937"/>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0" id="10"/>
          <p:cNvSpPr/>
          <p:nvPr/>
        </p:nvSpPr>
        <p:spPr>
          <a:xfrm flipH="false" flipV="false" rot="0">
            <a:off x="6777204" y="6499937"/>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1" id="11"/>
          <p:cNvSpPr/>
          <p:nvPr/>
        </p:nvSpPr>
        <p:spPr>
          <a:xfrm flipH="false" flipV="false" rot="0">
            <a:off x="12793873" y="6499937"/>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2" id="12"/>
          <p:cNvSpPr/>
          <p:nvPr/>
        </p:nvSpPr>
        <p:spPr>
          <a:xfrm flipH="false" flipV="false" rot="0">
            <a:off x="1263073" y="3008554"/>
            <a:ext cx="1206681" cy="1244001"/>
          </a:xfrm>
          <a:custGeom>
            <a:avLst/>
            <a:gdLst/>
            <a:ahLst/>
            <a:cxnLst/>
            <a:rect r="r" b="b" t="t" l="l"/>
            <a:pathLst>
              <a:path h="1244001" w="1206681">
                <a:moveTo>
                  <a:pt x="0" y="0"/>
                </a:moveTo>
                <a:lnTo>
                  <a:pt x="1206681" y="0"/>
                </a:lnTo>
                <a:lnTo>
                  <a:pt x="1206681" y="1244001"/>
                </a:lnTo>
                <a:lnTo>
                  <a:pt x="0" y="1244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135831" y="2891224"/>
            <a:ext cx="1251118" cy="1359911"/>
          </a:xfrm>
          <a:custGeom>
            <a:avLst/>
            <a:gdLst/>
            <a:ahLst/>
            <a:cxnLst/>
            <a:rect r="r" b="b" t="t" l="l"/>
            <a:pathLst>
              <a:path h="1359911" w="1251118">
                <a:moveTo>
                  <a:pt x="0" y="0"/>
                </a:moveTo>
                <a:lnTo>
                  <a:pt x="1251118" y="0"/>
                </a:lnTo>
                <a:lnTo>
                  <a:pt x="1251118"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3152500" y="2891224"/>
            <a:ext cx="1207800" cy="1249988"/>
          </a:xfrm>
          <a:custGeom>
            <a:avLst/>
            <a:gdLst/>
            <a:ahLst/>
            <a:cxnLst/>
            <a:rect r="r" b="b" t="t" l="l"/>
            <a:pathLst>
              <a:path h="1249988" w="1207800">
                <a:moveTo>
                  <a:pt x="0" y="0"/>
                </a:moveTo>
                <a:lnTo>
                  <a:pt x="1207800" y="0"/>
                </a:lnTo>
                <a:lnTo>
                  <a:pt x="1207800"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5" id="15"/>
          <p:cNvPicPr>
            <a:picLocks noChangeAspect="true"/>
          </p:cNvPicPr>
          <p:nvPr/>
        </p:nvPicPr>
        <p:blipFill>
          <a:blip r:embed="rId11"/>
          <a:srcRect l="0" t="0" r="0" b="0"/>
          <a:stretch>
            <a:fillRect/>
          </a:stretch>
        </p:blipFill>
        <p:spPr>
          <a:xfrm flipH="false" flipV="false" rot="0">
            <a:off x="1263073" y="6382607"/>
            <a:ext cx="1319114" cy="1359911"/>
          </a:xfrm>
          <a:prstGeom prst="rect">
            <a:avLst/>
          </a:prstGeom>
        </p:spPr>
      </p:pic>
      <p:sp>
        <p:nvSpPr>
          <p:cNvPr name="Freeform 16" id="16"/>
          <p:cNvSpPr/>
          <p:nvPr/>
        </p:nvSpPr>
        <p:spPr>
          <a:xfrm flipH="false" flipV="false" rot="0">
            <a:off x="7135831" y="6382607"/>
            <a:ext cx="1460307" cy="1359911"/>
          </a:xfrm>
          <a:custGeom>
            <a:avLst/>
            <a:gdLst/>
            <a:ahLst/>
            <a:cxnLst/>
            <a:rect r="r" b="b" t="t" l="l"/>
            <a:pathLst>
              <a:path h="1359911" w="1460307">
                <a:moveTo>
                  <a:pt x="0" y="0"/>
                </a:moveTo>
                <a:lnTo>
                  <a:pt x="1460307" y="0"/>
                </a:lnTo>
                <a:lnTo>
                  <a:pt x="1460307" y="1359911"/>
                </a:lnTo>
                <a:lnTo>
                  <a:pt x="0" y="13599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3152500" y="6382607"/>
            <a:ext cx="1356511" cy="1359911"/>
          </a:xfrm>
          <a:custGeom>
            <a:avLst/>
            <a:gdLst/>
            <a:ahLst/>
            <a:cxnLst/>
            <a:rect r="r" b="b" t="t" l="l"/>
            <a:pathLst>
              <a:path h="1359911" w="1356511">
                <a:moveTo>
                  <a:pt x="0" y="0"/>
                </a:moveTo>
                <a:lnTo>
                  <a:pt x="1356511" y="0"/>
                </a:lnTo>
                <a:lnTo>
                  <a:pt x="1356511" y="1359911"/>
                </a:lnTo>
                <a:lnTo>
                  <a:pt x="0" y="13599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760535" y="4512686"/>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Frontend</a:t>
            </a:r>
          </a:p>
        </p:txBody>
      </p:sp>
      <p:sp>
        <p:nvSpPr>
          <p:cNvPr name="TextBox 19" id="19"/>
          <p:cNvSpPr txBox="true"/>
          <p:nvPr/>
        </p:nvSpPr>
        <p:spPr>
          <a:xfrm rot="0">
            <a:off x="760535" y="5306848"/>
            <a:ext cx="4733925"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Flutter (Dart)</a:t>
            </a:r>
          </a:p>
        </p:txBody>
      </p:sp>
      <p:sp>
        <p:nvSpPr>
          <p:cNvPr name="TextBox 20" id="20"/>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TOOLS AND FRAM WORK</a:t>
            </a:r>
          </a:p>
        </p:txBody>
      </p:sp>
      <p:sp>
        <p:nvSpPr>
          <p:cNvPr name="TextBox 21" id="21"/>
          <p:cNvSpPr txBox="true"/>
          <p:nvPr/>
        </p:nvSpPr>
        <p:spPr>
          <a:xfrm rot="0">
            <a:off x="6777204" y="4512686"/>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Backend</a:t>
            </a:r>
          </a:p>
        </p:txBody>
      </p:sp>
      <p:sp>
        <p:nvSpPr>
          <p:cNvPr name="TextBox 22" id="22"/>
          <p:cNvSpPr txBox="true"/>
          <p:nvPr/>
        </p:nvSpPr>
        <p:spPr>
          <a:xfrm rot="0">
            <a:off x="6777204" y="5306848"/>
            <a:ext cx="4733925"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Firebase (for real-time database, authentication, and storage)</a:t>
            </a:r>
          </a:p>
        </p:txBody>
      </p:sp>
      <p:sp>
        <p:nvSpPr>
          <p:cNvPr name="TextBox 23" id="23"/>
          <p:cNvSpPr txBox="true"/>
          <p:nvPr/>
        </p:nvSpPr>
        <p:spPr>
          <a:xfrm rot="0">
            <a:off x="12793873" y="4512686"/>
            <a:ext cx="473359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APIs</a:t>
            </a:r>
          </a:p>
        </p:txBody>
      </p:sp>
      <p:sp>
        <p:nvSpPr>
          <p:cNvPr name="TextBox 24" id="24"/>
          <p:cNvSpPr txBox="true"/>
          <p:nvPr/>
        </p:nvSpPr>
        <p:spPr>
          <a:xfrm rot="0">
            <a:off x="12793873" y="5306848"/>
            <a:ext cx="4733593"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Google Maps API (for location-based services)</a:t>
            </a:r>
          </a:p>
        </p:txBody>
      </p:sp>
      <p:sp>
        <p:nvSpPr>
          <p:cNvPr name="TextBox 25" id="25"/>
          <p:cNvSpPr txBox="true"/>
          <p:nvPr/>
        </p:nvSpPr>
        <p:spPr>
          <a:xfrm rot="0">
            <a:off x="760535" y="8004069"/>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Notifications</a:t>
            </a:r>
          </a:p>
        </p:txBody>
      </p:sp>
      <p:sp>
        <p:nvSpPr>
          <p:cNvPr name="TextBox 26" id="26"/>
          <p:cNvSpPr txBox="true"/>
          <p:nvPr/>
        </p:nvSpPr>
        <p:spPr>
          <a:xfrm rot="0">
            <a:off x="760535" y="8798231"/>
            <a:ext cx="4733925"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Firebase Cloud Messaging (FCM)</a:t>
            </a:r>
          </a:p>
        </p:txBody>
      </p:sp>
      <p:sp>
        <p:nvSpPr>
          <p:cNvPr name="TextBox 27" id="27"/>
          <p:cNvSpPr txBox="true"/>
          <p:nvPr/>
        </p:nvSpPr>
        <p:spPr>
          <a:xfrm rot="0">
            <a:off x="6777204" y="8004069"/>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Design</a:t>
            </a:r>
          </a:p>
        </p:txBody>
      </p:sp>
      <p:sp>
        <p:nvSpPr>
          <p:cNvPr name="TextBox 28" id="28"/>
          <p:cNvSpPr txBox="true"/>
          <p:nvPr/>
        </p:nvSpPr>
        <p:spPr>
          <a:xfrm rot="0">
            <a:off x="6777204" y="8798231"/>
            <a:ext cx="4733925" cy="3657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Figma (UI/UX Design)</a:t>
            </a:r>
          </a:p>
        </p:txBody>
      </p:sp>
      <p:sp>
        <p:nvSpPr>
          <p:cNvPr name="TextBox 29" id="29"/>
          <p:cNvSpPr txBox="true"/>
          <p:nvPr/>
        </p:nvSpPr>
        <p:spPr>
          <a:xfrm rot="0">
            <a:off x="12793873" y="8004069"/>
            <a:ext cx="473359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Payment Integration</a:t>
            </a:r>
          </a:p>
        </p:txBody>
      </p:sp>
      <p:sp>
        <p:nvSpPr>
          <p:cNvPr name="TextBox 30" id="30"/>
          <p:cNvSpPr txBox="true"/>
          <p:nvPr/>
        </p:nvSpPr>
        <p:spPr>
          <a:xfrm rot="0">
            <a:off x="12793873" y="8798231"/>
            <a:ext cx="4733593" cy="7372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paymob API (optional, for booking payments)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86824" y="-6516207"/>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3968401"/>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96004" y="4087982"/>
            <a:ext cx="408164" cy="411249"/>
          </a:xfrm>
          <a:custGeom>
            <a:avLst/>
            <a:gdLst/>
            <a:ahLst/>
            <a:cxnLst/>
            <a:rect r="r" b="b" t="t" l="l"/>
            <a:pathLst>
              <a:path h="411249" w="408164">
                <a:moveTo>
                  <a:pt x="0" y="0"/>
                </a:moveTo>
                <a:lnTo>
                  <a:pt x="408165" y="0"/>
                </a:lnTo>
                <a:lnTo>
                  <a:pt x="408165" y="411248"/>
                </a:lnTo>
                <a:lnTo>
                  <a:pt x="0" y="411248"/>
                </a:lnTo>
                <a:lnTo>
                  <a:pt x="0" y="0"/>
                </a:lnTo>
                <a:close/>
              </a:path>
            </a:pathLst>
          </a:custGeom>
          <a:blipFill>
            <a:blip r:embed="rId3"/>
            <a:stretch>
              <a:fillRect l="0" t="0" r="0" b="0"/>
            </a:stretch>
          </a:blipFill>
        </p:spPr>
      </p:sp>
      <p:sp>
        <p:nvSpPr>
          <p:cNvPr name="Freeform 7" id="7"/>
          <p:cNvSpPr/>
          <p:nvPr/>
        </p:nvSpPr>
        <p:spPr>
          <a:xfrm flipH="false" flipV="false" rot="0">
            <a:off x="5499461" y="4073617"/>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059252"/>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13571562" y="4059252"/>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10" id="10"/>
          <p:cNvSpPr txBox="true"/>
          <p:nvPr/>
        </p:nvSpPr>
        <p:spPr>
          <a:xfrm rot="0">
            <a:off x="1732680" y="4561661"/>
            <a:ext cx="3415947"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App Loading</a:t>
            </a:r>
          </a:p>
        </p:txBody>
      </p:sp>
      <p:sp>
        <p:nvSpPr>
          <p:cNvPr name="TextBox 11" id="11"/>
          <p:cNvSpPr txBox="true"/>
          <p:nvPr/>
        </p:nvSpPr>
        <p:spPr>
          <a:xfrm rot="0">
            <a:off x="1700086" y="5282696"/>
            <a:ext cx="3253027" cy="3822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Animated logo/graphics </a:t>
            </a:r>
          </a:p>
        </p:txBody>
      </p:sp>
      <p:sp>
        <p:nvSpPr>
          <p:cNvPr name="TextBox 12" id="12"/>
          <p:cNvSpPr txBox="true"/>
          <p:nvPr/>
        </p:nvSpPr>
        <p:spPr>
          <a:xfrm rot="0">
            <a:off x="1028700" y="1290181"/>
            <a:ext cx="12079167"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IIMPLEMENTATION STRUCTURE</a:t>
            </a:r>
          </a:p>
        </p:txBody>
      </p:sp>
      <p:sp>
        <p:nvSpPr>
          <p:cNvPr name="TextBox 13" id="13"/>
          <p:cNvSpPr txBox="true"/>
          <p:nvPr/>
        </p:nvSpPr>
        <p:spPr>
          <a:xfrm rot="0">
            <a:off x="5768730" y="4561661"/>
            <a:ext cx="3551302"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Splash Screen</a:t>
            </a:r>
          </a:p>
        </p:txBody>
      </p:sp>
      <p:sp>
        <p:nvSpPr>
          <p:cNvPr name="TextBox 14" id="14"/>
          <p:cNvSpPr txBox="true"/>
          <p:nvPr/>
        </p:nvSpPr>
        <p:spPr>
          <a:xfrm rot="0">
            <a:off x="5736137" y="5282696"/>
            <a:ext cx="3799375"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Graphic design with title and description that are managed through the CMS, can have up to 3 splash screens and can inactive all or any of the three. The screen with a big button “Skip” option.</a:t>
            </a:r>
          </a:p>
        </p:txBody>
      </p:sp>
      <p:sp>
        <p:nvSpPr>
          <p:cNvPr name="TextBox 15" id="15"/>
          <p:cNvSpPr txBox="true"/>
          <p:nvPr/>
        </p:nvSpPr>
        <p:spPr>
          <a:xfrm rot="0">
            <a:off x="9804781" y="4561661"/>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Login </a:t>
            </a:r>
          </a:p>
        </p:txBody>
      </p:sp>
      <p:sp>
        <p:nvSpPr>
          <p:cNvPr name="TextBox 16" id="16"/>
          <p:cNvSpPr txBox="true"/>
          <p:nvPr/>
        </p:nvSpPr>
        <p:spPr>
          <a:xfrm rot="0">
            <a:off x="9772187" y="5282696"/>
            <a:ext cx="3253027" cy="19443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The login screen has 3 options:</a:t>
            </a:r>
          </a:p>
          <a:p>
            <a:pPr algn="l">
              <a:lnSpc>
                <a:spcPts val="3079"/>
              </a:lnSpc>
            </a:pPr>
            <a:r>
              <a:rPr lang="en-US" sz="2199">
                <a:solidFill>
                  <a:srgbClr val="E5E1DA"/>
                </a:solidFill>
                <a:latin typeface="Lato"/>
                <a:ea typeface="Lato"/>
                <a:cs typeface="Lato"/>
                <a:sym typeface="Lato"/>
              </a:rPr>
              <a:t>1. Username and password </a:t>
            </a:r>
          </a:p>
          <a:p>
            <a:pPr algn="l">
              <a:lnSpc>
                <a:spcPts val="3079"/>
              </a:lnSpc>
              <a:spcBef>
                <a:spcPct val="0"/>
              </a:spcBef>
            </a:pPr>
            <a:r>
              <a:rPr lang="en-US" sz="2199">
                <a:solidFill>
                  <a:srgbClr val="E5E1DA"/>
                </a:solidFill>
                <a:latin typeface="Lato"/>
                <a:ea typeface="Lato"/>
                <a:cs typeface="Lato"/>
                <a:sym typeface="Lato"/>
              </a:rPr>
              <a:t>2. Create/Register</a:t>
            </a:r>
          </a:p>
        </p:txBody>
      </p:sp>
      <p:sp>
        <p:nvSpPr>
          <p:cNvPr name="TextBox 17" id="17"/>
          <p:cNvSpPr txBox="true"/>
          <p:nvPr/>
        </p:nvSpPr>
        <p:spPr>
          <a:xfrm rot="0">
            <a:off x="13840831" y="4561661"/>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News</a:t>
            </a:r>
          </a:p>
        </p:txBody>
      </p:sp>
      <p:sp>
        <p:nvSpPr>
          <p:cNvPr name="TextBox 18" id="18"/>
          <p:cNvSpPr txBox="true"/>
          <p:nvPr/>
        </p:nvSpPr>
        <p:spPr>
          <a:xfrm rot="0">
            <a:off x="13808238" y="5282696"/>
            <a:ext cx="3644053"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A screen with a deed, having sectional spots/feed for news, Events, Announcements…etc. The spot will have a photo, title, and description. All data will be added from the CMS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86824" y="-6516207"/>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3968401"/>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96004" y="4087982"/>
            <a:ext cx="408164" cy="411249"/>
          </a:xfrm>
          <a:custGeom>
            <a:avLst/>
            <a:gdLst/>
            <a:ahLst/>
            <a:cxnLst/>
            <a:rect r="r" b="b" t="t" l="l"/>
            <a:pathLst>
              <a:path h="411249" w="408164">
                <a:moveTo>
                  <a:pt x="0" y="0"/>
                </a:moveTo>
                <a:lnTo>
                  <a:pt x="408165" y="0"/>
                </a:lnTo>
                <a:lnTo>
                  <a:pt x="408165" y="411248"/>
                </a:lnTo>
                <a:lnTo>
                  <a:pt x="0" y="411248"/>
                </a:lnTo>
                <a:lnTo>
                  <a:pt x="0" y="0"/>
                </a:lnTo>
                <a:close/>
              </a:path>
            </a:pathLst>
          </a:custGeom>
          <a:blipFill>
            <a:blip r:embed="rId3"/>
            <a:stretch>
              <a:fillRect l="0" t="0" r="0" b="0"/>
            </a:stretch>
          </a:blipFill>
        </p:spPr>
      </p:sp>
      <p:sp>
        <p:nvSpPr>
          <p:cNvPr name="Freeform 7" id="7"/>
          <p:cNvSpPr/>
          <p:nvPr/>
        </p:nvSpPr>
        <p:spPr>
          <a:xfrm flipH="false" flipV="false" rot="0">
            <a:off x="5499461" y="4073617"/>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059252"/>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13571562" y="4059252"/>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3150501" y="7923422"/>
            <a:ext cx="12339063" cy="1334878"/>
          </a:xfrm>
          <a:custGeom>
            <a:avLst/>
            <a:gdLst/>
            <a:ahLst/>
            <a:cxnLst/>
            <a:rect r="r" b="b" t="t" l="l"/>
            <a:pathLst>
              <a:path h="1334878" w="12339063">
                <a:moveTo>
                  <a:pt x="0" y="0"/>
                </a:moveTo>
                <a:lnTo>
                  <a:pt x="12339063" y="0"/>
                </a:lnTo>
                <a:lnTo>
                  <a:pt x="12339063" y="1334878"/>
                </a:lnTo>
                <a:lnTo>
                  <a:pt x="0" y="1334878"/>
                </a:lnTo>
                <a:lnTo>
                  <a:pt x="0" y="0"/>
                </a:lnTo>
                <a:close/>
              </a:path>
            </a:pathLst>
          </a:custGeom>
          <a:blipFill>
            <a:blip r:embed="rId4"/>
            <a:stretch>
              <a:fillRect l="0" t="0" r="0" b="0"/>
            </a:stretch>
          </a:blipFill>
        </p:spPr>
      </p:sp>
      <p:sp>
        <p:nvSpPr>
          <p:cNvPr name="TextBox 11" id="11"/>
          <p:cNvSpPr txBox="true"/>
          <p:nvPr/>
        </p:nvSpPr>
        <p:spPr>
          <a:xfrm rot="0">
            <a:off x="1732680" y="4561661"/>
            <a:ext cx="3415947"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Reservations</a:t>
            </a:r>
          </a:p>
        </p:txBody>
      </p:sp>
      <p:sp>
        <p:nvSpPr>
          <p:cNvPr name="TextBox 12" id="12"/>
          <p:cNvSpPr txBox="true"/>
          <p:nvPr/>
        </p:nvSpPr>
        <p:spPr>
          <a:xfrm rot="0">
            <a:off x="1700086" y="5282696"/>
            <a:ext cx="3253027"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 including Cancellation, Changes, and booking</a:t>
            </a:r>
          </a:p>
        </p:txBody>
      </p:sp>
      <p:sp>
        <p:nvSpPr>
          <p:cNvPr name="TextBox 13" id="13"/>
          <p:cNvSpPr txBox="true"/>
          <p:nvPr/>
        </p:nvSpPr>
        <p:spPr>
          <a:xfrm rot="0">
            <a:off x="1028700" y="1290181"/>
            <a:ext cx="12079167"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IIMPLEMENTATION STRUCTURE</a:t>
            </a:r>
          </a:p>
        </p:txBody>
      </p:sp>
      <p:sp>
        <p:nvSpPr>
          <p:cNvPr name="TextBox 14" id="14"/>
          <p:cNvSpPr txBox="true"/>
          <p:nvPr/>
        </p:nvSpPr>
        <p:spPr>
          <a:xfrm rot="0">
            <a:off x="5768730" y="4561661"/>
            <a:ext cx="3551302"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Reserve</a:t>
            </a:r>
          </a:p>
        </p:txBody>
      </p:sp>
      <p:sp>
        <p:nvSpPr>
          <p:cNvPr name="TextBox 15" id="15"/>
          <p:cNvSpPr txBox="true"/>
          <p:nvPr/>
        </p:nvSpPr>
        <p:spPr>
          <a:xfrm rot="0">
            <a:off x="5736137" y="5282696"/>
            <a:ext cx="3799375"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screen serves as the gateway for users to initiate their court booking process.</a:t>
            </a:r>
          </a:p>
        </p:txBody>
      </p:sp>
      <p:sp>
        <p:nvSpPr>
          <p:cNvPr name="TextBox 16" id="16"/>
          <p:cNvSpPr txBox="true"/>
          <p:nvPr/>
        </p:nvSpPr>
        <p:spPr>
          <a:xfrm rot="0">
            <a:off x="9804781" y="4561661"/>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About</a:t>
            </a:r>
          </a:p>
        </p:txBody>
      </p:sp>
      <p:sp>
        <p:nvSpPr>
          <p:cNvPr name="TextBox 17" id="17"/>
          <p:cNvSpPr txBox="true"/>
          <p:nvPr/>
        </p:nvSpPr>
        <p:spPr>
          <a:xfrm rot="0">
            <a:off x="9772187" y="5282696"/>
            <a:ext cx="3253027" cy="233489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 Privacy Policy </a:t>
            </a:r>
          </a:p>
          <a:p>
            <a:pPr algn="l">
              <a:lnSpc>
                <a:spcPts val="3079"/>
              </a:lnSpc>
            </a:pPr>
            <a:r>
              <a:rPr lang="en-US" sz="2199">
                <a:solidFill>
                  <a:srgbClr val="E5E1DA"/>
                </a:solidFill>
                <a:latin typeface="Lato"/>
                <a:ea typeface="Lato"/>
                <a:cs typeface="Lato"/>
                <a:sym typeface="Lato"/>
              </a:rPr>
              <a:t>▪ Terms &amp; Conditions </a:t>
            </a:r>
          </a:p>
          <a:p>
            <a:pPr algn="l">
              <a:lnSpc>
                <a:spcPts val="3079"/>
              </a:lnSpc>
            </a:pPr>
            <a:r>
              <a:rPr lang="en-US" sz="2199">
                <a:solidFill>
                  <a:srgbClr val="E5E1DA"/>
                </a:solidFill>
                <a:latin typeface="Lato"/>
                <a:ea typeface="Lato"/>
                <a:cs typeface="Lato"/>
                <a:sym typeface="Lato"/>
              </a:rPr>
              <a:t>▪ Cancellation Policy </a:t>
            </a:r>
          </a:p>
          <a:p>
            <a:pPr algn="l">
              <a:lnSpc>
                <a:spcPts val="3079"/>
              </a:lnSpc>
            </a:pPr>
            <a:r>
              <a:rPr lang="en-US" sz="2199">
                <a:solidFill>
                  <a:srgbClr val="E5E1DA"/>
                </a:solidFill>
                <a:latin typeface="Lato"/>
                <a:ea typeface="Lato"/>
                <a:cs typeface="Lato"/>
                <a:sym typeface="Lato"/>
              </a:rPr>
              <a:t>▪ FAQ </a:t>
            </a:r>
          </a:p>
          <a:p>
            <a:pPr algn="l">
              <a:lnSpc>
                <a:spcPts val="3079"/>
              </a:lnSpc>
            </a:pPr>
            <a:r>
              <a:rPr lang="en-US" sz="2199">
                <a:solidFill>
                  <a:srgbClr val="E5E1DA"/>
                </a:solidFill>
                <a:latin typeface="Lato"/>
                <a:ea typeface="Lato"/>
                <a:cs typeface="Lato"/>
                <a:sym typeface="Lato"/>
              </a:rPr>
              <a:t>▪ Contact Us </a:t>
            </a:r>
          </a:p>
          <a:p>
            <a:pPr algn="l">
              <a:lnSpc>
                <a:spcPts val="3079"/>
              </a:lnSpc>
              <a:spcBef>
                <a:spcPct val="0"/>
              </a:spcBef>
            </a:pPr>
            <a:r>
              <a:rPr lang="en-US" sz="2199">
                <a:solidFill>
                  <a:srgbClr val="E5E1DA"/>
                </a:solidFill>
                <a:latin typeface="Lato"/>
                <a:ea typeface="Lato"/>
                <a:cs typeface="Lato"/>
                <a:sym typeface="Lato"/>
              </a:rPr>
              <a:t>▪ Support</a:t>
            </a:r>
          </a:p>
        </p:txBody>
      </p:sp>
      <p:sp>
        <p:nvSpPr>
          <p:cNvPr name="TextBox 18" id="18"/>
          <p:cNvSpPr txBox="true"/>
          <p:nvPr/>
        </p:nvSpPr>
        <p:spPr>
          <a:xfrm rot="0">
            <a:off x="13840831" y="4561661"/>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Screen - Profile</a:t>
            </a:r>
          </a:p>
        </p:txBody>
      </p:sp>
      <p:sp>
        <p:nvSpPr>
          <p:cNvPr name="TextBox 19" id="19"/>
          <p:cNvSpPr txBox="true"/>
          <p:nvPr/>
        </p:nvSpPr>
        <p:spPr>
          <a:xfrm rot="0">
            <a:off x="13808238" y="5282696"/>
            <a:ext cx="3644053" cy="1944370"/>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 Personal Information</a:t>
            </a:r>
          </a:p>
          <a:p>
            <a:pPr algn="l">
              <a:lnSpc>
                <a:spcPts val="3079"/>
              </a:lnSpc>
            </a:pPr>
            <a:r>
              <a:rPr lang="en-US" sz="2199">
                <a:solidFill>
                  <a:srgbClr val="E5E1DA"/>
                </a:solidFill>
                <a:latin typeface="Lato"/>
                <a:ea typeface="Lato"/>
                <a:cs typeface="Lato"/>
                <a:sym typeface="Lato"/>
              </a:rPr>
              <a:t> ▪ Change Password</a:t>
            </a:r>
          </a:p>
          <a:p>
            <a:pPr algn="l">
              <a:lnSpc>
                <a:spcPts val="3079"/>
              </a:lnSpc>
            </a:pPr>
            <a:r>
              <a:rPr lang="en-US" sz="2199">
                <a:solidFill>
                  <a:srgbClr val="E5E1DA"/>
                </a:solidFill>
                <a:latin typeface="Lato"/>
                <a:ea typeface="Lato"/>
                <a:cs typeface="Lato"/>
                <a:sym typeface="Lato"/>
              </a:rPr>
              <a:t> ▪ Notification Settings </a:t>
            </a:r>
          </a:p>
          <a:p>
            <a:pPr algn="l">
              <a:lnSpc>
                <a:spcPts val="3079"/>
              </a:lnSpc>
              <a:spcBef>
                <a:spcPct val="0"/>
              </a:spcBef>
            </a:pPr>
            <a:r>
              <a:rPr lang="en-US" sz="2199">
                <a:solidFill>
                  <a:srgbClr val="E5E1DA"/>
                </a:solidFill>
                <a:latin typeface="Lato"/>
                <a:ea typeface="Lato"/>
                <a:cs typeface="Lato"/>
                <a:sym typeface="Lato"/>
              </a:rPr>
              <a:t>▪ Payment Methods – With default selection.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1674739" y="-3362027"/>
            <a:ext cx="8310061" cy="8781453"/>
          </a:xfrm>
          <a:custGeom>
            <a:avLst/>
            <a:gdLst/>
            <a:ahLst/>
            <a:cxnLst/>
            <a:rect r="r" b="b" t="t" l="l"/>
            <a:pathLst>
              <a:path h="8781453" w="8310061">
                <a:moveTo>
                  <a:pt x="8310061" y="0"/>
                </a:moveTo>
                <a:lnTo>
                  <a:pt x="0" y="0"/>
                </a:lnTo>
                <a:lnTo>
                  <a:pt x="0" y="8781454"/>
                </a:lnTo>
                <a:lnTo>
                  <a:pt x="8310061" y="8781454"/>
                </a:lnTo>
                <a:lnTo>
                  <a:pt x="8310061" y="0"/>
                </a:lnTo>
                <a:close/>
              </a:path>
            </a:pathLst>
          </a:custGeom>
          <a:blipFill>
            <a:blip r:embed="rId2"/>
            <a:stretch>
              <a:fillRect l="0" t="0" r="-381" b="-1869"/>
            </a:stretch>
          </a:blipFill>
        </p:spPr>
      </p:sp>
      <p:sp>
        <p:nvSpPr>
          <p:cNvPr name="Freeform 3" id="3"/>
          <p:cNvSpPr/>
          <p:nvPr/>
        </p:nvSpPr>
        <p:spPr>
          <a:xfrm flipH="false" flipV="false" rot="0">
            <a:off x="1028700" y="2295889"/>
            <a:ext cx="3122856" cy="6356958"/>
          </a:xfrm>
          <a:custGeom>
            <a:avLst/>
            <a:gdLst/>
            <a:ahLst/>
            <a:cxnLst/>
            <a:rect r="r" b="b" t="t" l="l"/>
            <a:pathLst>
              <a:path h="6356958" w="3122856">
                <a:moveTo>
                  <a:pt x="0" y="0"/>
                </a:moveTo>
                <a:lnTo>
                  <a:pt x="3122856" y="0"/>
                </a:lnTo>
                <a:lnTo>
                  <a:pt x="3122856" y="6356959"/>
                </a:lnTo>
                <a:lnTo>
                  <a:pt x="0" y="6356959"/>
                </a:lnTo>
                <a:lnTo>
                  <a:pt x="0" y="0"/>
                </a:lnTo>
                <a:close/>
              </a:path>
            </a:pathLst>
          </a:custGeom>
          <a:blipFill>
            <a:blip r:embed="rId3"/>
            <a:stretch>
              <a:fillRect l="0" t="0" r="0" b="0"/>
            </a:stretch>
          </a:blipFill>
        </p:spPr>
      </p:sp>
      <p:sp>
        <p:nvSpPr>
          <p:cNvPr name="Freeform 4" id="4"/>
          <p:cNvSpPr/>
          <p:nvPr/>
        </p:nvSpPr>
        <p:spPr>
          <a:xfrm flipH="false" flipV="false" rot="0">
            <a:off x="4692977" y="2295889"/>
            <a:ext cx="3138748" cy="6356958"/>
          </a:xfrm>
          <a:custGeom>
            <a:avLst/>
            <a:gdLst/>
            <a:ahLst/>
            <a:cxnLst/>
            <a:rect r="r" b="b" t="t" l="l"/>
            <a:pathLst>
              <a:path h="6356958" w="3138748">
                <a:moveTo>
                  <a:pt x="0" y="0"/>
                </a:moveTo>
                <a:lnTo>
                  <a:pt x="3138748" y="0"/>
                </a:lnTo>
                <a:lnTo>
                  <a:pt x="3138748" y="6356959"/>
                </a:lnTo>
                <a:lnTo>
                  <a:pt x="0" y="6356959"/>
                </a:lnTo>
                <a:lnTo>
                  <a:pt x="0" y="0"/>
                </a:lnTo>
                <a:close/>
              </a:path>
            </a:pathLst>
          </a:custGeom>
          <a:blipFill>
            <a:blip r:embed="rId4"/>
            <a:stretch>
              <a:fillRect l="0" t="0" r="0" b="0"/>
            </a:stretch>
          </a:blipFill>
        </p:spPr>
      </p:sp>
      <p:sp>
        <p:nvSpPr>
          <p:cNvPr name="Freeform 5" id="5"/>
          <p:cNvSpPr/>
          <p:nvPr/>
        </p:nvSpPr>
        <p:spPr>
          <a:xfrm flipH="false" flipV="false" rot="0">
            <a:off x="8374650" y="2295889"/>
            <a:ext cx="3154640" cy="6356958"/>
          </a:xfrm>
          <a:custGeom>
            <a:avLst/>
            <a:gdLst/>
            <a:ahLst/>
            <a:cxnLst/>
            <a:rect r="r" b="b" t="t" l="l"/>
            <a:pathLst>
              <a:path h="6356958" w="3154640">
                <a:moveTo>
                  <a:pt x="0" y="0"/>
                </a:moveTo>
                <a:lnTo>
                  <a:pt x="3154640" y="0"/>
                </a:lnTo>
                <a:lnTo>
                  <a:pt x="3154640" y="6356959"/>
                </a:lnTo>
                <a:lnTo>
                  <a:pt x="0" y="6356959"/>
                </a:lnTo>
                <a:lnTo>
                  <a:pt x="0" y="0"/>
                </a:lnTo>
                <a:close/>
              </a:path>
            </a:pathLst>
          </a:custGeom>
          <a:blipFill>
            <a:blip r:embed="rId5"/>
            <a:stretch>
              <a:fillRect l="0" t="0" r="0" b="0"/>
            </a:stretch>
          </a:blipFill>
        </p:spPr>
      </p:sp>
      <p:sp>
        <p:nvSpPr>
          <p:cNvPr name="Freeform 6" id="6"/>
          <p:cNvSpPr/>
          <p:nvPr/>
        </p:nvSpPr>
        <p:spPr>
          <a:xfrm flipH="false" flipV="false" rot="0">
            <a:off x="12072215" y="2295889"/>
            <a:ext cx="3146694" cy="6356958"/>
          </a:xfrm>
          <a:custGeom>
            <a:avLst/>
            <a:gdLst/>
            <a:ahLst/>
            <a:cxnLst/>
            <a:rect r="r" b="b" t="t" l="l"/>
            <a:pathLst>
              <a:path h="6356958" w="3146694">
                <a:moveTo>
                  <a:pt x="0" y="0"/>
                </a:moveTo>
                <a:lnTo>
                  <a:pt x="3146695" y="0"/>
                </a:lnTo>
                <a:lnTo>
                  <a:pt x="3146695" y="6356959"/>
                </a:lnTo>
                <a:lnTo>
                  <a:pt x="0" y="6356959"/>
                </a:lnTo>
                <a:lnTo>
                  <a:pt x="0" y="0"/>
                </a:lnTo>
                <a:close/>
              </a:path>
            </a:pathLst>
          </a:custGeom>
          <a:blipFill>
            <a:blip r:embed="rId6"/>
            <a:stretch>
              <a:fillRect l="0" t="0" r="0" b="0"/>
            </a:stretch>
          </a:blipFill>
        </p:spPr>
      </p:sp>
      <p:sp>
        <p:nvSpPr>
          <p:cNvPr name="TextBox 7" id="7"/>
          <p:cNvSpPr txBox="true"/>
          <p:nvPr/>
        </p:nvSpPr>
        <p:spPr>
          <a:xfrm rot="0">
            <a:off x="1028700" y="1019175"/>
            <a:ext cx="12079167"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APP DESIGN AND SOME FLOW</a:t>
            </a:r>
            <a:r>
              <a:rPr lang="en-US" sz="6000" b="true">
                <a:solidFill>
                  <a:srgbClr val="FBF9F1"/>
                </a:solidFill>
                <a:latin typeface="Poppins Bold"/>
                <a:ea typeface="Poppins Bold"/>
                <a:cs typeface="Poppins Bold"/>
                <a:sym typeface="Poppins Bold"/>
              </a:rPr>
              <a:t> </a:t>
            </a:r>
          </a:p>
        </p:txBody>
      </p:sp>
      <p:sp>
        <p:nvSpPr>
          <p:cNvPr name="TextBox 8" id="8"/>
          <p:cNvSpPr txBox="true"/>
          <p:nvPr/>
        </p:nvSpPr>
        <p:spPr>
          <a:xfrm rot="0">
            <a:off x="1838397" y="8876030"/>
            <a:ext cx="1503462"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Intro Screen</a:t>
            </a:r>
          </a:p>
        </p:txBody>
      </p:sp>
      <p:sp>
        <p:nvSpPr>
          <p:cNvPr name="TextBox 9" id="9"/>
          <p:cNvSpPr txBox="true"/>
          <p:nvPr/>
        </p:nvSpPr>
        <p:spPr>
          <a:xfrm rot="0">
            <a:off x="5253445" y="8876030"/>
            <a:ext cx="2017812"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Splash Screen/s </a:t>
            </a:r>
          </a:p>
        </p:txBody>
      </p:sp>
      <p:sp>
        <p:nvSpPr>
          <p:cNvPr name="TextBox 10" id="10"/>
          <p:cNvSpPr txBox="true"/>
          <p:nvPr/>
        </p:nvSpPr>
        <p:spPr>
          <a:xfrm rot="0">
            <a:off x="9572369" y="8876030"/>
            <a:ext cx="670173" cy="382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ato"/>
                <a:ea typeface="Lato"/>
                <a:cs typeface="Lato"/>
                <a:sym typeface="Lato"/>
              </a:rPr>
              <a:t>Login</a:t>
            </a:r>
          </a:p>
        </p:txBody>
      </p:sp>
      <p:sp>
        <p:nvSpPr>
          <p:cNvPr name="TextBox 11" id="11"/>
          <p:cNvSpPr txBox="true"/>
          <p:nvPr/>
        </p:nvSpPr>
        <p:spPr>
          <a:xfrm rot="0">
            <a:off x="12612026" y="8876030"/>
            <a:ext cx="2067074" cy="382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ato"/>
                <a:ea typeface="Lato"/>
                <a:cs typeface="Lato"/>
                <a:sym typeface="Lato"/>
              </a:rPr>
              <a:t>Forget </a:t>
            </a:r>
            <a:r>
              <a:rPr lang="en-US" sz="2199">
                <a:solidFill>
                  <a:srgbClr val="FFFFFF"/>
                </a:solidFill>
                <a:latin typeface="Lato"/>
                <a:ea typeface="Lato"/>
                <a:cs typeface="Lato"/>
                <a:sym typeface="Lato"/>
              </a:rPr>
              <a:t>Password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1674739" y="-3362027"/>
            <a:ext cx="8310061" cy="8781453"/>
          </a:xfrm>
          <a:custGeom>
            <a:avLst/>
            <a:gdLst/>
            <a:ahLst/>
            <a:cxnLst/>
            <a:rect r="r" b="b" t="t" l="l"/>
            <a:pathLst>
              <a:path h="8781453" w="8310061">
                <a:moveTo>
                  <a:pt x="8310061" y="0"/>
                </a:moveTo>
                <a:lnTo>
                  <a:pt x="0" y="0"/>
                </a:lnTo>
                <a:lnTo>
                  <a:pt x="0" y="8781454"/>
                </a:lnTo>
                <a:lnTo>
                  <a:pt x="8310061" y="8781454"/>
                </a:lnTo>
                <a:lnTo>
                  <a:pt x="8310061" y="0"/>
                </a:lnTo>
                <a:close/>
              </a:path>
            </a:pathLst>
          </a:custGeom>
          <a:blipFill>
            <a:blip r:embed="rId2"/>
            <a:stretch>
              <a:fillRect l="0" t="0" r="-381" b="-1869"/>
            </a:stretch>
          </a:blipFill>
        </p:spPr>
      </p:sp>
      <p:sp>
        <p:nvSpPr>
          <p:cNvPr name="Freeform 3" id="3"/>
          <p:cNvSpPr/>
          <p:nvPr/>
        </p:nvSpPr>
        <p:spPr>
          <a:xfrm flipH="false" flipV="false" rot="0">
            <a:off x="1028700" y="2295889"/>
            <a:ext cx="3138748" cy="6356958"/>
          </a:xfrm>
          <a:custGeom>
            <a:avLst/>
            <a:gdLst/>
            <a:ahLst/>
            <a:cxnLst/>
            <a:rect r="r" b="b" t="t" l="l"/>
            <a:pathLst>
              <a:path h="6356958" w="3138748">
                <a:moveTo>
                  <a:pt x="0" y="0"/>
                </a:moveTo>
                <a:lnTo>
                  <a:pt x="3138748" y="0"/>
                </a:lnTo>
                <a:lnTo>
                  <a:pt x="3138748" y="6356959"/>
                </a:lnTo>
                <a:lnTo>
                  <a:pt x="0" y="6356959"/>
                </a:lnTo>
                <a:lnTo>
                  <a:pt x="0" y="0"/>
                </a:lnTo>
                <a:close/>
              </a:path>
            </a:pathLst>
          </a:custGeom>
          <a:blipFill>
            <a:blip r:embed="rId3"/>
            <a:stretch>
              <a:fillRect l="0" t="0" r="0" b="0"/>
            </a:stretch>
          </a:blipFill>
        </p:spPr>
      </p:sp>
      <p:sp>
        <p:nvSpPr>
          <p:cNvPr name="Freeform 4" id="4"/>
          <p:cNvSpPr/>
          <p:nvPr/>
        </p:nvSpPr>
        <p:spPr>
          <a:xfrm flipH="false" flipV="false" rot="0">
            <a:off x="4763469" y="2295889"/>
            <a:ext cx="2997763" cy="6356958"/>
          </a:xfrm>
          <a:custGeom>
            <a:avLst/>
            <a:gdLst/>
            <a:ahLst/>
            <a:cxnLst/>
            <a:rect r="r" b="b" t="t" l="l"/>
            <a:pathLst>
              <a:path h="6356958" w="2997763">
                <a:moveTo>
                  <a:pt x="0" y="0"/>
                </a:moveTo>
                <a:lnTo>
                  <a:pt x="2997763" y="0"/>
                </a:lnTo>
                <a:lnTo>
                  <a:pt x="2997763" y="6356959"/>
                </a:lnTo>
                <a:lnTo>
                  <a:pt x="0" y="6356959"/>
                </a:lnTo>
                <a:lnTo>
                  <a:pt x="0" y="0"/>
                </a:lnTo>
                <a:close/>
              </a:path>
            </a:pathLst>
          </a:custGeom>
          <a:blipFill>
            <a:blip r:embed="rId4"/>
            <a:stretch>
              <a:fillRect l="0" t="0" r="0" b="0"/>
            </a:stretch>
          </a:blipFill>
        </p:spPr>
      </p:sp>
      <p:sp>
        <p:nvSpPr>
          <p:cNvPr name="Freeform 5" id="5"/>
          <p:cNvSpPr/>
          <p:nvPr/>
        </p:nvSpPr>
        <p:spPr>
          <a:xfrm flipH="false" flipV="false" rot="0">
            <a:off x="8411387" y="2295889"/>
            <a:ext cx="2992136" cy="6356958"/>
          </a:xfrm>
          <a:custGeom>
            <a:avLst/>
            <a:gdLst/>
            <a:ahLst/>
            <a:cxnLst/>
            <a:rect r="r" b="b" t="t" l="l"/>
            <a:pathLst>
              <a:path h="6356958" w="2992136">
                <a:moveTo>
                  <a:pt x="0" y="0"/>
                </a:moveTo>
                <a:lnTo>
                  <a:pt x="2992136" y="0"/>
                </a:lnTo>
                <a:lnTo>
                  <a:pt x="2992136" y="6356959"/>
                </a:lnTo>
                <a:lnTo>
                  <a:pt x="0" y="6356959"/>
                </a:lnTo>
                <a:lnTo>
                  <a:pt x="0" y="0"/>
                </a:lnTo>
                <a:close/>
              </a:path>
            </a:pathLst>
          </a:custGeom>
          <a:blipFill>
            <a:blip r:embed="rId5"/>
            <a:stretch>
              <a:fillRect l="0" t="0" r="0" b="0"/>
            </a:stretch>
          </a:blipFill>
        </p:spPr>
      </p:sp>
      <p:sp>
        <p:nvSpPr>
          <p:cNvPr name="Freeform 6" id="6"/>
          <p:cNvSpPr/>
          <p:nvPr/>
        </p:nvSpPr>
        <p:spPr>
          <a:xfrm flipH="false" flipV="false" rot="0">
            <a:off x="12149183" y="2295889"/>
            <a:ext cx="2992758" cy="6356958"/>
          </a:xfrm>
          <a:custGeom>
            <a:avLst/>
            <a:gdLst/>
            <a:ahLst/>
            <a:cxnLst/>
            <a:rect r="r" b="b" t="t" l="l"/>
            <a:pathLst>
              <a:path h="6356958" w="2992758">
                <a:moveTo>
                  <a:pt x="0" y="0"/>
                </a:moveTo>
                <a:lnTo>
                  <a:pt x="2992759" y="0"/>
                </a:lnTo>
                <a:lnTo>
                  <a:pt x="2992759" y="6356959"/>
                </a:lnTo>
                <a:lnTo>
                  <a:pt x="0" y="6356959"/>
                </a:lnTo>
                <a:lnTo>
                  <a:pt x="0" y="0"/>
                </a:lnTo>
                <a:close/>
              </a:path>
            </a:pathLst>
          </a:custGeom>
          <a:blipFill>
            <a:blip r:embed="rId6"/>
            <a:stretch>
              <a:fillRect l="0" t="0" r="0" b="0"/>
            </a:stretch>
          </a:blipFill>
        </p:spPr>
      </p:sp>
      <p:sp>
        <p:nvSpPr>
          <p:cNvPr name="Freeform 7" id="7"/>
          <p:cNvSpPr/>
          <p:nvPr/>
        </p:nvSpPr>
        <p:spPr>
          <a:xfrm flipH="false" flipV="false" rot="0">
            <a:off x="8411387" y="2303124"/>
            <a:ext cx="2992136" cy="6349724"/>
          </a:xfrm>
          <a:custGeom>
            <a:avLst/>
            <a:gdLst/>
            <a:ahLst/>
            <a:cxnLst/>
            <a:rect r="r" b="b" t="t" l="l"/>
            <a:pathLst>
              <a:path h="6349724" w="2992136">
                <a:moveTo>
                  <a:pt x="0" y="0"/>
                </a:moveTo>
                <a:lnTo>
                  <a:pt x="2992136" y="0"/>
                </a:lnTo>
                <a:lnTo>
                  <a:pt x="2992136" y="6349724"/>
                </a:lnTo>
                <a:lnTo>
                  <a:pt x="0" y="6349724"/>
                </a:lnTo>
                <a:lnTo>
                  <a:pt x="0" y="0"/>
                </a:lnTo>
                <a:close/>
              </a:path>
            </a:pathLst>
          </a:custGeom>
          <a:blipFill>
            <a:blip r:embed="rId7"/>
            <a:stretch>
              <a:fillRect l="0" t="0" r="0" b="0"/>
            </a:stretch>
          </a:blipFill>
        </p:spPr>
      </p:sp>
      <p:sp>
        <p:nvSpPr>
          <p:cNvPr name="Freeform 8" id="8"/>
          <p:cNvSpPr/>
          <p:nvPr/>
        </p:nvSpPr>
        <p:spPr>
          <a:xfrm flipH="false" flipV="false" rot="0">
            <a:off x="12149183" y="2303124"/>
            <a:ext cx="2986764" cy="6349724"/>
          </a:xfrm>
          <a:custGeom>
            <a:avLst/>
            <a:gdLst/>
            <a:ahLst/>
            <a:cxnLst/>
            <a:rect r="r" b="b" t="t" l="l"/>
            <a:pathLst>
              <a:path h="6349724" w="2986764">
                <a:moveTo>
                  <a:pt x="0" y="0"/>
                </a:moveTo>
                <a:lnTo>
                  <a:pt x="2986765" y="0"/>
                </a:lnTo>
                <a:lnTo>
                  <a:pt x="2986765" y="6349724"/>
                </a:lnTo>
                <a:lnTo>
                  <a:pt x="0" y="6349724"/>
                </a:lnTo>
                <a:lnTo>
                  <a:pt x="0" y="0"/>
                </a:lnTo>
                <a:close/>
              </a:path>
            </a:pathLst>
          </a:custGeom>
          <a:blipFill>
            <a:blip r:embed="rId8"/>
            <a:stretch>
              <a:fillRect l="0" t="0" r="0" b="0"/>
            </a:stretch>
          </a:blipFill>
        </p:spPr>
      </p:sp>
      <p:sp>
        <p:nvSpPr>
          <p:cNvPr name="TextBox 9" id="9"/>
          <p:cNvSpPr txBox="true"/>
          <p:nvPr/>
        </p:nvSpPr>
        <p:spPr>
          <a:xfrm rot="0">
            <a:off x="1028700" y="1019175"/>
            <a:ext cx="12079167"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APP DESIGN AND SOME FLOW</a:t>
            </a:r>
            <a:r>
              <a:rPr lang="en-US" sz="6000" b="true">
                <a:solidFill>
                  <a:srgbClr val="FBF9F1"/>
                </a:solidFill>
                <a:latin typeface="Poppins Bold"/>
                <a:ea typeface="Poppins Bold"/>
                <a:cs typeface="Poppins Bold"/>
                <a:sym typeface="Poppins Bold"/>
              </a:rPr>
              <a:t> </a:t>
            </a:r>
          </a:p>
        </p:txBody>
      </p:sp>
      <p:sp>
        <p:nvSpPr>
          <p:cNvPr name="TextBox 10" id="10"/>
          <p:cNvSpPr txBox="true"/>
          <p:nvPr/>
        </p:nvSpPr>
        <p:spPr>
          <a:xfrm rot="0">
            <a:off x="2115797" y="8876030"/>
            <a:ext cx="964555"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Sign UP</a:t>
            </a:r>
          </a:p>
        </p:txBody>
      </p:sp>
      <p:sp>
        <p:nvSpPr>
          <p:cNvPr name="TextBox 11" id="11"/>
          <p:cNvSpPr txBox="true"/>
          <p:nvPr/>
        </p:nvSpPr>
        <p:spPr>
          <a:xfrm rot="0">
            <a:off x="5911712" y="8876030"/>
            <a:ext cx="701278" cy="382270"/>
          </a:xfrm>
          <a:prstGeom prst="rect">
            <a:avLst/>
          </a:prstGeom>
        </p:spPr>
        <p:txBody>
          <a:bodyPr anchor="t" rtlCol="false" tIns="0" lIns="0" bIns="0" rIns="0">
            <a:spAutoFit/>
          </a:bodyPr>
          <a:lstStyle/>
          <a:p>
            <a:pPr algn="ctr">
              <a:lnSpc>
                <a:spcPts val="3079"/>
              </a:lnSpc>
              <a:spcBef>
                <a:spcPct val="0"/>
              </a:spcBef>
            </a:pPr>
            <a:r>
              <a:rPr lang="en-US" sz="2199">
                <a:solidFill>
                  <a:srgbClr val="FBF9F1"/>
                </a:solidFill>
                <a:latin typeface="Lato"/>
                <a:ea typeface="Lato"/>
                <a:cs typeface="Lato"/>
                <a:sym typeface="Lato"/>
              </a:rPr>
              <a:t>News</a:t>
            </a:r>
          </a:p>
        </p:txBody>
      </p:sp>
      <p:sp>
        <p:nvSpPr>
          <p:cNvPr name="TextBox 12" id="12"/>
          <p:cNvSpPr txBox="true"/>
          <p:nvPr/>
        </p:nvSpPr>
        <p:spPr>
          <a:xfrm rot="0">
            <a:off x="9178793" y="8876030"/>
            <a:ext cx="1457325" cy="382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ato"/>
                <a:ea typeface="Lato"/>
                <a:cs typeface="Lato"/>
                <a:sym typeface="Lato"/>
              </a:rPr>
              <a:t>Reservation</a:t>
            </a:r>
          </a:p>
        </p:txBody>
      </p:sp>
      <p:sp>
        <p:nvSpPr>
          <p:cNvPr name="TextBox 13" id="13"/>
          <p:cNvSpPr txBox="true"/>
          <p:nvPr/>
        </p:nvSpPr>
        <p:spPr>
          <a:xfrm rot="0">
            <a:off x="13153313" y="8876030"/>
            <a:ext cx="984498" cy="38227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ato"/>
                <a:ea typeface="Lato"/>
                <a:cs typeface="Lato"/>
                <a:sym typeface="Lato"/>
              </a:rPr>
              <a:t>Reserve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DAGSfzQ5tWU</dc:identifier>
  <dcterms:modified xsi:type="dcterms:W3CDTF">2011-08-01T06:04:30Z</dcterms:modified>
  <cp:revision>1</cp:revision>
  <dc:title>Mobile App project رواد مصر  presentation</dc:title>
</cp:coreProperties>
</file>